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7" r:id="rId2"/>
  </p:sldMasterIdLst>
  <p:notesMasterIdLst>
    <p:notesMasterId r:id="rId15"/>
  </p:notesMasterIdLst>
  <p:handoutMasterIdLst>
    <p:handoutMasterId r:id="rId16"/>
  </p:handoutMasterIdLst>
  <p:sldIdLst>
    <p:sldId id="305" r:id="rId3"/>
    <p:sldId id="324" r:id="rId4"/>
    <p:sldId id="2147473031" r:id="rId5"/>
    <p:sldId id="332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</p:sldIdLst>
  <p:sldSz cx="12192000" cy="6858000"/>
  <p:notesSz cx="6858000" cy="9144000"/>
  <p:embeddedFontLst>
    <p:embeddedFont>
      <p:font typeface="Marianne" panose="02000000000000000000" pitchFamily="2" charset="0"/>
      <p:regular r:id="rId17"/>
      <p:bold r:id="rId18"/>
      <p:italic r:id="rId19"/>
      <p:boldItalic r:id="rId20"/>
    </p:embeddedFont>
    <p:embeddedFont>
      <p:font typeface="Marianne Light" panose="02000000000000000000" pitchFamily="2" charset="0"/>
      <p:regular r:id="rId21"/>
      <p:italic r:id="rId22"/>
    </p:embeddedFont>
    <p:embeddedFont>
      <p:font typeface="Marianne Medium" panose="02000000000000000000" pitchFamily="2" charset="0"/>
      <p:regular r:id="rId23"/>
      <p:italic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ge1" id="{8DC8CBC0-2DBC-456F-8830-D9E4E5FAE58F}">
          <p14:sldIdLst>
            <p14:sldId id="305"/>
            <p14:sldId id="324"/>
            <p14:sldId id="2147473031"/>
          </p14:sldIdLst>
        </p14:section>
        <p14:section name="Portage2" id="{66816AFA-70B8-4BAD-9493-F6052A93F290}">
          <p14:sldIdLst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8002A-70ED-2924-BBBE-3D8A2F06D39E}" name="Heitor Malheiro" initials="HM" userId="S::heitor.malheiro@mprez.fr::0e0a98d2-cb36-4b4f-81ce-3e7f5eaf38b1" providerId="AD"/>
  <p188:author id="{C4F7C574-E517-45D2-DB83-A4620700EDB3}" name="BILLY Michael" initials="MB" userId="S::michael.billy@francetravail.fr::39ee479c-7ebe-417b-b612-3ff10a761a61" providerId="AD"/>
  <p188:author id="{FF7E09ED-9AE8-2C6E-60A3-0331D70B8720}" name="Philippine Maroniez" initials="" userId="S::philippine.maroniez@mprez.fr::7c9fdb7f-ef9e-4c65-89b8-630c2b0095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62"/>
    <a:srgbClr val="B4E2C7"/>
    <a:srgbClr val="FFFFFF"/>
    <a:srgbClr val="B0BFF0"/>
    <a:srgbClr val="94B2FA"/>
    <a:srgbClr val="EFC9DC"/>
    <a:srgbClr val="E793BE"/>
    <a:srgbClr val="FFF0C7"/>
    <a:srgbClr val="F0C9DE"/>
    <a:srgbClr val="D9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86335" autoAdjust="0"/>
  </p:normalViewPr>
  <p:slideViewPr>
    <p:cSldViewPr snapToGrid="0">
      <p:cViewPr varScale="1">
        <p:scale>
          <a:sx n="83" d="100"/>
          <a:sy n="83" d="100"/>
        </p:scale>
        <p:origin x="45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IAUX Emilie" userId="7748b9b6-5f82-4129-a25a-c9139b035f90" providerId="ADAL" clId="{ED015E5C-803B-4969-A8C0-0FC1038FF89F}"/>
    <pc:docChg chg="custSel delSld modSld modSection">
      <pc:chgData name="SORIAUX Emilie" userId="7748b9b6-5f82-4129-a25a-c9139b035f90" providerId="ADAL" clId="{ED015E5C-803B-4969-A8C0-0FC1038FF89F}" dt="2024-12-02T16:29:18.744" v="59" actId="47"/>
      <pc:docMkLst>
        <pc:docMk/>
      </pc:docMkLst>
      <pc:sldChg chg="del">
        <pc:chgData name="SORIAUX Emilie" userId="7748b9b6-5f82-4129-a25a-c9139b035f90" providerId="ADAL" clId="{ED015E5C-803B-4969-A8C0-0FC1038FF89F}" dt="2024-12-02T16:28:10.481" v="12" actId="47"/>
        <pc:sldMkLst>
          <pc:docMk/>
          <pc:sldMk cId="0" sldId="257"/>
        </pc:sldMkLst>
      </pc:sldChg>
      <pc:sldChg chg="del">
        <pc:chgData name="SORIAUX Emilie" userId="7748b9b6-5f82-4129-a25a-c9139b035f90" providerId="ADAL" clId="{ED015E5C-803B-4969-A8C0-0FC1038FF89F}" dt="2024-12-02T16:28:12.753" v="13" actId="47"/>
        <pc:sldMkLst>
          <pc:docMk/>
          <pc:sldMk cId="0" sldId="258"/>
        </pc:sldMkLst>
      </pc:sldChg>
      <pc:sldChg chg="del">
        <pc:chgData name="SORIAUX Emilie" userId="7748b9b6-5f82-4129-a25a-c9139b035f90" providerId="ADAL" clId="{ED015E5C-803B-4969-A8C0-0FC1038FF89F}" dt="2024-12-02T16:28:15.405" v="14" actId="47"/>
        <pc:sldMkLst>
          <pc:docMk/>
          <pc:sldMk cId="0" sldId="259"/>
        </pc:sldMkLst>
      </pc:sldChg>
      <pc:sldChg chg="del">
        <pc:chgData name="SORIAUX Emilie" userId="7748b9b6-5f82-4129-a25a-c9139b035f90" providerId="ADAL" clId="{ED015E5C-803B-4969-A8C0-0FC1038FF89F}" dt="2024-12-02T16:28:16.426" v="15" actId="47"/>
        <pc:sldMkLst>
          <pc:docMk/>
          <pc:sldMk cId="0" sldId="260"/>
        </pc:sldMkLst>
      </pc:sldChg>
      <pc:sldChg chg="del">
        <pc:chgData name="SORIAUX Emilie" userId="7748b9b6-5f82-4129-a25a-c9139b035f90" providerId="ADAL" clId="{ED015E5C-803B-4969-A8C0-0FC1038FF89F}" dt="2024-12-02T16:27:34.966" v="10" actId="47"/>
        <pc:sldMkLst>
          <pc:docMk/>
          <pc:sldMk cId="0" sldId="261"/>
        </pc:sldMkLst>
      </pc:sldChg>
      <pc:sldChg chg="modSp mod">
        <pc:chgData name="SORIAUX Emilie" userId="7748b9b6-5f82-4129-a25a-c9139b035f90" providerId="ADAL" clId="{ED015E5C-803B-4969-A8C0-0FC1038FF89F}" dt="2024-12-02T16:28:57.805" v="58" actId="20577"/>
        <pc:sldMkLst>
          <pc:docMk/>
          <pc:sldMk cId="4181267521" sldId="305"/>
        </pc:sldMkLst>
        <pc:spChg chg="mod">
          <ac:chgData name="SORIAUX Emilie" userId="7748b9b6-5f82-4129-a25a-c9139b035f90" providerId="ADAL" clId="{ED015E5C-803B-4969-A8C0-0FC1038FF89F}" dt="2024-12-02T16:28:57.805" v="58" actId="20577"/>
          <ac:spMkLst>
            <pc:docMk/>
            <pc:sldMk cId="4181267521" sldId="305"/>
            <ac:spMk id="3" creationId="{9438D674-6A63-E4FE-C740-8C6269DFAD2A}"/>
          </ac:spMkLst>
        </pc:spChg>
        <pc:spChg chg="mod">
          <ac:chgData name="SORIAUX Emilie" userId="7748b9b6-5f82-4129-a25a-c9139b035f90" providerId="ADAL" clId="{ED015E5C-803B-4969-A8C0-0FC1038FF89F}" dt="2024-12-02T16:28:50.171" v="54" actId="20577"/>
          <ac:spMkLst>
            <pc:docMk/>
            <pc:sldMk cId="4181267521" sldId="305"/>
            <ac:spMk id="5" creationId="{7836AE2C-51CF-295C-CAE5-45867BD8D4D9}"/>
          </ac:spMkLst>
        </pc:spChg>
      </pc:sldChg>
      <pc:sldChg chg="del">
        <pc:chgData name="SORIAUX Emilie" userId="7748b9b6-5f82-4129-a25a-c9139b035f90" providerId="ADAL" clId="{ED015E5C-803B-4969-A8C0-0FC1038FF89F}" dt="2024-12-02T16:27:06.404" v="0" actId="47"/>
        <pc:sldMkLst>
          <pc:docMk/>
          <pc:sldMk cId="1205878358" sldId="319"/>
        </pc:sldMkLst>
      </pc:sldChg>
      <pc:sldChg chg="del">
        <pc:chgData name="SORIAUX Emilie" userId="7748b9b6-5f82-4129-a25a-c9139b035f90" providerId="ADAL" clId="{ED015E5C-803B-4969-A8C0-0FC1038FF89F}" dt="2024-12-02T16:27:07.385" v="1" actId="47"/>
        <pc:sldMkLst>
          <pc:docMk/>
          <pc:sldMk cId="1520332985" sldId="320"/>
        </pc:sldMkLst>
      </pc:sldChg>
      <pc:sldChg chg="del">
        <pc:chgData name="SORIAUX Emilie" userId="7748b9b6-5f82-4129-a25a-c9139b035f90" providerId="ADAL" clId="{ED015E5C-803B-4969-A8C0-0FC1038FF89F}" dt="2024-12-02T16:27:08.055" v="2" actId="47"/>
        <pc:sldMkLst>
          <pc:docMk/>
          <pc:sldMk cId="220521579" sldId="321"/>
        </pc:sldMkLst>
      </pc:sldChg>
      <pc:sldChg chg="del">
        <pc:chgData name="SORIAUX Emilie" userId="7748b9b6-5f82-4129-a25a-c9139b035f90" providerId="ADAL" clId="{ED015E5C-803B-4969-A8C0-0FC1038FF89F}" dt="2024-12-02T16:27:09.749" v="4" actId="47"/>
        <pc:sldMkLst>
          <pc:docMk/>
          <pc:sldMk cId="717395647" sldId="322"/>
        </pc:sldMkLst>
      </pc:sldChg>
      <pc:sldChg chg="del">
        <pc:chgData name="SORIAUX Emilie" userId="7748b9b6-5f82-4129-a25a-c9139b035f90" providerId="ADAL" clId="{ED015E5C-803B-4969-A8C0-0FC1038FF89F}" dt="2024-12-02T16:27:10.774" v="5" actId="47"/>
        <pc:sldMkLst>
          <pc:docMk/>
          <pc:sldMk cId="1889054409" sldId="323"/>
        </pc:sldMkLst>
      </pc:sldChg>
      <pc:sldChg chg="del">
        <pc:chgData name="SORIAUX Emilie" userId="7748b9b6-5f82-4129-a25a-c9139b035f90" providerId="ADAL" clId="{ED015E5C-803B-4969-A8C0-0FC1038FF89F}" dt="2024-12-02T16:27:14.899" v="7" actId="47"/>
        <pc:sldMkLst>
          <pc:docMk/>
          <pc:sldMk cId="665824659" sldId="325"/>
        </pc:sldMkLst>
      </pc:sldChg>
      <pc:sldChg chg="del">
        <pc:chgData name="SORIAUX Emilie" userId="7748b9b6-5f82-4129-a25a-c9139b035f90" providerId="ADAL" clId="{ED015E5C-803B-4969-A8C0-0FC1038FF89F}" dt="2024-12-02T16:27:16.121" v="8" actId="47"/>
        <pc:sldMkLst>
          <pc:docMk/>
          <pc:sldMk cId="2280388743" sldId="326"/>
        </pc:sldMkLst>
      </pc:sldChg>
      <pc:sldChg chg="del">
        <pc:chgData name="SORIAUX Emilie" userId="7748b9b6-5f82-4129-a25a-c9139b035f90" providerId="ADAL" clId="{ED015E5C-803B-4969-A8C0-0FC1038FF89F}" dt="2024-12-02T16:27:14.207" v="6" actId="47"/>
        <pc:sldMkLst>
          <pc:docMk/>
          <pc:sldMk cId="3931555243" sldId="330"/>
        </pc:sldMkLst>
      </pc:sldChg>
      <pc:sldChg chg="del">
        <pc:chgData name="SORIAUX Emilie" userId="7748b9b6-5f82-4129-a25a-c9139b035f90" providerId="ADAL" clId="{ED015E5C-803B-4969-A8C0-0FC1038FF89F}" dt="2024-12-02T16:27:08.894" v="3" actId="47"/>
        <pc:sldMkLst>
          <pc:docMk/>
          <pc:sldMk cId="2444358008" sldId="331"/>
        </pc:sldMkLst>
      </pc:sldChg>
      <pc:sldChg chg="delSp del mod">
        <pc:chgData name="SORIAUX Emilie" userId="7748b9b6-5f82-4129-a25a-c9139b035f90" providerId="ADAL" clId="{ED015E5C-803B-4969-A8C0-0FC1038FF89F}" dt="2024-12-02T16:29:18.744" v="59" actId="47"/>
        <pc:sldMkLst>
          <pc:docMk/>
          <pc:sldMk cId="1816573122" sldId="2147473032"/>
        </pc:sldMkLst>
        <pc:picChg chg="del">
          <ac:chgData name="SORIAUX Emilie" userId="7748b9b6-5f82-4129-a25a-c9139b035f90" providerId="ADAL" clId="{ED015E5C-803B-4969-A8C0-0FC1038FF89F}" dt="2024-12-02T16:27:24.249" v="9" actId="478"/>
          <ac:picMkLst>
            <pc:docMk/>
            <pc:sldMk cId="1816573122" sldId="2147473032"/>
            <ac:picMk id="7" creationId="{49FED3A6-BC1C-3CD8-739E-6C92070A9375}"/>
          </ac:picMkLst>
        </pc:picChg>
      </pc:sldChg>
      <pc:sldChg chg="del">
        <pc:chgData name="SORIAUX Emilie" userId="7748b9b6-5f82-4129-a25a-c9139b035f90" providerId="ADAL" clId="{ED015E5C-803B-4969-A8C0-0FC1038FF89F}" dt="2024-12-02T16:27:45.604" v="11" actId="47"/>
        <pc:sldMkLst>
          <pc:docMk/>
          <pc:sldMk cId="1145278527" sldId="2147473058"/>
        </pc:sldMkLst>
      </pc:sldChg>
      <pc:sldMasterChg chg="delSldLayout">
        <pc:chgData name="SORIAUX Emilie" userId="7748b9b6-5f82-4129-a25a-c9139b035f90" providerId="ADAL" clId="{ED015E5C-803B-4969-A8C0-0FC1038FF89F}" dt="2024-12-02T16:28:16.426" v="15" actId="47"/>
        <pc:sldMasterMkLst>
          <pc:docMk/>
          <pc:sldMasterMk cId="3394371763" sldId="2147483657"/>
        </pc:sldMasterMkLst>
        <pc:sldLayoutChg chg="del">
          <pc:chgData name="SORIAUX Emilie" userId="7748b9b6-5f82-4129-a25a-c9139b035f90" providerId="ADAL" clId="{ED015E5C-803B-4969-A8C0-0FC1038FF89F}" dt="2024-12-02T16:27:45.604" v="11" actId="47"/>
          <pc:sldLayoutMkLst>
            <pc:docMk/>
            <pc:sldMasterMk cId="3394371763" sldId="2147483657"/>
            <pc:sldLayoutMk cId="2149760475" sldId="2147483677"/>
          </pc:sldLayoutMkLst>
        </pc:sldLayoutChg>
        <pc:sldLayoutChg chg="del">
          <pc:chgData name="SORIAUX Emilie" userId="7748b9b6-5f82-4129-a25a-c9139b035f90" providerId="ADAL" clId="{ED015E5C-803B-4969-A8C0-0FC1038FF89F}" dt="2024-12-02T16:28:10.481" v="12" actId="47"/>
          <pc:sldLayoutMkLst>
            <pc:docMk/>
            <pc:sldMasterMk cId="3394371763" sldId="2147483657"/>
            <pc:sldLayoutMk cId="3594706075" sldId="2147483678"/>
          </pc:sldLayoutMkLst>
        </pc:sldLayoutChg>
        <pc:sldLayoutChg chg="del">
          <pc:chgData name="SORIAUX Emilie" userId="7748b9b6-5f82-4129-a25a-c9139b035f90" providerId="ADAL" clId="{ED015E5C-803B-4969-A8C0-0FC1038FF89F}" dt="2024-12-02T16:28:16.426" v="15" actId="47"/>
          <pc:sldLayoutMkLst>
            <pc:docMk/>
            <pc:sldMasterMk cId="3394371763" sldId="2147483657"/>
            <pc:sldLayoutMk cId="568073056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9EE706-5A46-5D8C-9847-32B5442D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73F71A-3398-A8ED-B14A-0D8A53A09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D652-B38B-492B-A121-3F45F4A171F9}" type="datetimeFigureOut">
              <a:rPr lang="fr-FR" smtClean="0">
                <a:latin typeface="Marianne" panose="02000000000000000000" pitchFamily="2" charset="0"/>
              </a:rPr>
              <a:t>02/12/2024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75232-AA53-D9E1-22C8-D0C19EC53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CA55C2-9F26-98CD-0EA6-5D9DCD167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EEAC-788E-413F-AC89-18A39B9986FB}" type="slidenum">
              <a:rPr lang="fr-FR" smtClean="0">
                <a:latin typeface="Marianne" panose="02000000000000000000" pitchFamily="2" charset="0"/>
              </a:rPr>
              <a:t>‹N°›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A9D2F4D7-3181-43AB-BECD-4A13767D3566}" type="datetimeFigureOut">
              <a:rPr lang="fr-FR" smtClean="0"/>
              <a:pPr/>
              <a:t>02/12/2024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3B94BA8F-00C9-44D4-8D20-4E4E357C1E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0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2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4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22107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39229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F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E53D73E-CBB8-97F6-1F2C-F8EF949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380072"/>
            <a:ext cx="5438084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630" y="1869439"/>
            <a:ext cx="5436508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8B128EFF-4709-2DB8-680E-6E289AB56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</a:lstStyle>
          <a:p>
            <a:pPr lvl="0" algn="ctr">
              <a:spcAft>
                <a:spcPts val="0"/>
              </a:spcAft>
            </a:pPr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5" y="574675"/>
            <a:ext cx="9720552" cy="711200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574B8C03-AFCA-9FEA-9B8D-5E06B3B48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2C13602-EAC4-1F00-D9C9-4B49878515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02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2E974F78-5DF5-2095-BA28-0AE033CFD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0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9900" y="5086350"/>
            <a:ext cx="7335836" cy="1196975"/>
          </a:xfrm>
        </p:spPr>
        <p:txBody>
          <a:bodyPr/>
          <a:lstStyle>
            <a:lvl1pPr>
              <a:defRPr lang="en-US" sz="2400" b="1" kern="1200" cap="all" spc="-20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034B99D-DBEB-096A-6493-9E9700111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66920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1800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752083" cy="18312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3"/>
            <a:ext cx="5089526" cy="2185871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0B9A2A4-64A6-2672-8BAF-A21EDA7B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630332" y="6180224"/>
            <a:ext cx="896649" cy="4446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99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1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546" y="1503363"/>
            <a:ext cx="3168454" cy="377825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4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127923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2768599"/>
            <a:ext cx="4695825" cy="2513013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03950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6669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Marianne Medium" panose="02000000000000000000" pitchFamily="2" charset="0"/>
              </a:defRPr>
            </a:lvl1pPr>
            <a:lvl2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4"/>
            <a:ext cx="5079208" cy="1463935"/>
          </a:xfrm>
        </p:spPr>
        <p:txBody>
          <a:bodyPr anchor="t"/>
          <a:lstStyle>
            <a:lvl1pPr>
              <a:defRPr sz="5400" b="1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2064" y="2767024"/>
            <a:ext cx="609980" cy="609980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60267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7AEFC3-DF14-E900-2853-D80DE520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630332" y="6180224"/>
            <a:ext cx="896649" cy="4446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0"/>
            <a:ext cx="5587629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80072"/>
            <a:ext cx="4070423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676" y="1869439"/>
            <a:ext cx="4069244" cy="394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73228" y="574674"/>
            <a:ext cx="5137836" cy="2290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2289" y="978331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73228" y="3526389"/>
            <a:ext cx="5137836" cy="2290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82289" y="3930045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5" y="574675"/>
            <a:ext cx="9720552" cy="711200"/>
          </a:xfrm>
        </p:spPr>
        <p:txBody>
          <a:bodyPr anchor="t"/>
          <a:lstStyle>
            <a:lvl1pPr>
              <a:defRPr sz="5400" spc="-2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9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2pPr>
              <a:defRPr lang="en-US" sz="24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504B1BE-656C-15EC-C1A8-C10924625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2020717" cy="225452"/>
          </a:xfrm>
        </p:spPr>
        <p:txBody>
          <a:bodyPr/>
          <a:lstStyle/>
          <a:p>
            <a:r>
              <a:rPr lang="fr-FR" dirty="0"/>
              <a:t>Titre de la diapositive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4"/>
            <a:ext cx="5089526" cy="2281237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F014E34C-A7F7-2899-9C17-07829173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4650" y="1982789"/>
            <a:ext cx="857250" cy="857248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5989C5-9DD3-061F-1AAD-6F43BED0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b="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93A238B5-8853-6992-74B6-115B8C021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127923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2768599"/>
            <a:ext cx="4695825" cy="2513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6669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Marianne Medium" panose="02000000000000000000" pitchFamily="2" charset="0"/>
              </a:defRPr>
            </a:lvl1pPr>
            <a:lvl2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5C269AD7-3664-F69A-3EC2-0A7C601959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2pPr>
              <a:defRPr lang="en-US" sz="24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504B1BE-656C-15EC-C1A8-C10924625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 b="1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`Picto</a:t>
            </a:r>
          </a:p>
        </p:txBody>
      </p:sp>
      <p:sp>
        <p:nvSpPr>
          <p:cNvPr id="6" name="Footer Placeholder 1" descr="Titre de la diapositive">
            <a:extLst>
              <a:ext uri="{FF2B5EF4-FFF2-40B4-BE49-F238E27FC236}">
                <a16:creationId xmlns:a16="http://schemas.microsoft.com/office/drawing/2014/main" id="{6078669F-1AFD-FD31-3D2B-F078CE4E5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EF252-B930-24AC-7A2E-91A1F160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2000" y="0"/>
            <a:ext cx="5075326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99276" y="574674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C6F338-F800-EA0B-E6A5-F584D4AA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69152" y="1289656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37132" y="1357637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99276" y="3526388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BC4A9FB-B1CE-760D-5D8E-2BFE9EDF8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69152" y="4241369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37132" y="4309350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FA75033-22E2-00F3-A5E4-73D6177CA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86" y="6311001"/>
            <a:ext cx="1845021" cy="220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 spc="-2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41486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5" r:id="rId8"/>
    <p:sldLayoutId id="2147483666" r:id="rId9"/>
    <p:sldLayoutId id="2147483669" r:id="rId10"/>
    <p:sldLayoutId id="214748366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8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400" b="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0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86" y="6311001"/>
            <a:ext cx="1912464" cy="2533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 spc="-20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3943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71" r:id="rId8"/>
    <p:sldLayoutId id="2147483670" r:id="rId9"/>
    <p:sldLayoutId id="2147483672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2400" kern="1200" spc="-20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0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00FF00"/>
          </p15:clr>
        </p15:guide>
        <p15:guide id="2" orient="horz" pos="362">
          <p15:clr>
            <a:srgbClr val="00FF00"/>
          </p15:clr>
        </p15:guide>
        <p15:guide id="3">
          <p15:clr>
            <a:srgbClr val="00FF00"/>
          </p15:clr>
        </p15:guide>
        <p15:guide id="4" pos="362">
          <p15:clr>
            <a:srgbClr val="00FF00"/>
          </p15:clr>
        </p15:guide>
        <p15:guide id="5" orient="horz" pos="3957">
          <p15:clr>
            <a:srgbClr val="00FF00"/>
          </p15:clr>
        </p15:guide>
        <p15:guide id="6" orient="horz" pos="4320">
          <p15:clr>
            <a:srgbClr val="00FF00"/>
          </p15:clr>
        </p15:guide>
        <p15:guide id="7" pos="7333">
          <p15:clr>
            <a:srgbClr val="00FF00"/>
          </p15:clr>
        </p15:guide>
        <p15:guide id="8" pos="7680">
          <p15:clr>
            <a:srgbClr val="00FF00"/>
          </p15:clr>
        </p15:guide>
        <p15:guide id="9" orient="horz" pos="2091">
          <p15:clr>
            <a:srgbClr val="00FF00"/>
          </p15:clr>
        </p15:guide>
        <p15:guide id="10" orient="horz" pos="2228">
          <p15:clr>
            <a:srgbClr val="00FF00"/>
          </p15:clr>
        </p15:guide>
        <p15:guide id="11" pos="6722">
          <p15:clr>
            <a:srgbClr val="00FF00"/>
          </p15:clr>
        </p15:guide>
        <p15:guide id="12" pos="6858">
          <p15:clr>
            <a:srgbClr val="00FF00"/>
          </p15:clr>
        </p15:guide>
        <p15:guide id="13" pos="6127">
          <p15:clr>
            <a:srgbClr val="00FF00"/>
          </p15:clr>
        </p15:guide>
        <p15:guide id="14" pos="6263">
          <p15:clr>
            <a:srgbClr val="00FF00"/>
          </p15:clr>
        </p15:guide>
        <p15:guide id="15" pos="5533">
          <p15:clr>
            <a:srgbClr val="00FF00"/>
          </p15:clr>
        </p15:guide>
        <p15:guide id="16" pos="5669">
          <p15:clr>
            <a:srgbClr val="00FF00"/>
          </p15:clr>
        </p15:guide>
        <p15:guide id="17" pos="4938">
          <p15:clr>
            <a:srgbClr val="00FF00"/>
          </p15:clr>
        </p15:guide>
        <p15:guide id="18" pos="5074">
          <p15:clr>
            <a:srgbClr val="00FF00"/>
          </p15:clr>
        </p15:guide>
        <p15:guide id="19" pos="4343">
          <p15:clr>
            <a:srgbClr val="00FF00"/>
          </p15:clr>
        </p15:guide>
        <p15:guide id="20" pos="4480">
          <p15:clr>
            <a:srgbClr val="00FF00"/>
          </p15:clr>
        </p15:guide>
        <p15:guide id="21" pos="3771">
          <p15:clr>
            <a:srgbClr val="00FF00"/>
          </p15:clr>
        </p15:guide>
        <p15:guide id="22" pos="3908">
          <p15:clr>
            <a:srgbClr val="00FF00"/>
          </p15:clr>
        </p15:guide>
        <p15:guide id="23" pos="3154">
          <p15:clr>
            <a:srgbClr val="00FF00"/>
          </p15:clr>
        </p15:guide>
        <p15:guide id="24" pos="3290">
          <p15:clr>
            <a:srgbClr val="00FF00"/>
          </p15:clr>
        </p15:guide>
        <p15:guide id="25" pos="2560">
          <p15:clr>
            <a:srgbClr val="00FF00"/>
          </p15:clr>
        </p15:guide>
        <p15:guide id="26" pos="2696">
          <p15:clr>
            <a:srgbClr val="00FF00"/>
          </p15:clr>
        </p15:guide>
        <p15:guide id="27" pos="1958">
          <p15:clr>
            <a:srgbClr val="00FF00"/>
          </p15:clr>
        </p15:guide>
        <p15:guide id="28" pos="2101">
          <p15:clr>
            <a:srgbClr val="00FF00"/>
          </p15:clr>
        </p15:guide>
        <p15:guide id="29" pos="1370">
          <p15:clr>
            <a:srgbClr val="00FF00"/>
          </p15:clr>
        </p15:guide>
        <p15:guide id="30" pos="1506">
          <p15:clr>
            <a:srgbClr val="00FF00"/>
          </p15:clr>
        </p15:guide>
        <p15:guide id="31" pos="776">
          <p15:clr>
            <a:srgbClr val="00FF00"/>
          </p15:clr>
        </p15:guide>
        <p15:guide id="32" pos="912">
          <p15:clr>
            <a:srgbClr val="00FF00"/>
          </p15:clr>
        </p15:guide>
        <p15:guide id="33" orient="horz" pos="1440">
          <p15:clr>
            <a:srgbClr val="00FF00"/>
          </p15:clr>
        </p15:guide>
        <p15:guide id="34" orient="horz" pos="1576">
          <p15:clr>
            <a:srgbClr val="00FF00"/>
          </p15:clr>
        </p15:guide>
        <p15:guide id="35" orient="horz" pos="2698">
          <p15:clr>
            <a:srgbClr val="00FF00"/>
          </p15:clr>
        </p15:guide>
        <p15:guide id="36" orient="horz" pos="2834">
          <p15:clr>
            <a:srgbClr val="00FF00"/>
          </p15:clr>
        </p15:guide>
        <p15:guide id="37" orient="horz" pos="810">
          <p15:clr>
            <a:srgbClr val="00FF00"/>
          </p15:clr>
        </p15:guide>
        <p15:guide id="38" orient="horz" pos="946">
          <p15:clr>
            <a:srgbClr val="00FF00"/>
          </p15:clr>
        </p15:guide>
        <p15:guide id="39" orient="horz" pos="3327">
          <p15:clr>
            <a:srgbClr val="00FF00"/>
          </p15:clr>
        </p15:guide>
        <p15:guide id="40" orient="horz" pos="3463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hyperlink" Target="https://www.pole-emploi.fr/files/live/sites/PE/files/fichiers-en-telechargement/fichiers-en-telechargement---emp/com6387613490809875433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youtu.be/9GriGSmMXVo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gif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entreprise.arpajon@pole-emploi.net" TargetMode="External"/><Relationship Id="rId13" Type="http://schemas.openxmlformats.org/officeDocument/2006/relationships/hyperlink" Target="mailto:entreprise.bretigny-sur-orge@pole-emploi.net" TargetMode="External"/><Relationship Id="rId3" Type="http://schemas.openxmlformats.org/officeDocument/2006/relationships/hyperlink" Target="mailto:entreprise.corbeil@pole-emploi.net" TargetMode="External"/><Relationship Id="rId7" Type="http://schemas.openxmlformats.org/officeDocument/2006/relationships/hyperlink" Target="mailto:entreprise.palaiseau@pole-emploi.net" TargetMode="External"/><Relationship Id="rId12" Type="http://schemas.openxmlformats.org/officeDocument/2006/relationships/hyperlink" Target="mailto:entreprise.longjumeau@pole-emploi.net&#160;" TargetMode="External"/><Relationship Id="rId2" Type="http://schemas.openxmlformats.org/officeDocument/2006/relationships/hyperlink" Target="mailto:entreprise.viry-chatillon@pole-emploi.net" TargetMode="External"/><Relationship Id="rId16" Type="http://schemas.openxmlformats.org/officeDocument/2006/relationships/hyperlink" Target="mailto:entreprise.savigny-sur-orge@pole-emploi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treprise.juvisy-sur-orge@pole-emploi.net" TargetMode="External"/><Relationship Id="rId11" Type="http://schemas.openxmlformats.org/officeDocument/2006/relationships/hyperlink" Target="mailto:entreprise.longjumeau@pole-emploi.net" TargetMode="External"/><Relationship Id="rId5" Type="http://schemas.openxmlformats.org/officeDocument/2006/relationships/hyperlink" Target="mailto:entreprise.etampes@pole-emploi.net" TargetMode="External"/><Relationship Id="rId15" Type="http://schemas.openxmlformats.org/officeDocument/2006/relationships/hyperlink" Target="mailto:entreprise.ste-genevieve-des-bois@pole-emploi.net" TargetMode="External"/><Relationship Id="rId10" Type="http://schemas.openxmlformats.org/officeDocument/2006/relationships/hyperlink" Target="mailto:entreprise.evry@pole-emploi.net" TargetMode="External"/><Relationship Id="rId4" Type="http://schemas.openxmlformats.org/officeDocument/2006/relationships/hyperlink" Target="mailto:entreprise.dourdan@pole-emploi.net" TargetMode="External"/><Relationship Id="rId9" Type="http://schemas.openxmlformats.org/officeDocument/2006/relationships/hyperlink" Target="mailto:entreprise.brunoy@pole-emploi.net" TargetMode="External"/><Relationship Id="rId14" Type="http://schemas.openxmlformats.org/officeDocument/2006/relationships/hyperlink" Target="mailto:entreprise.les-ulis@pole-emploi.n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5FB8FDD-CBF3-8BC8-C27E-03BE2F320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E1896-1668-925A-8B49-A79C0FCD89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36AE2C-51CF-295C-CAE5-45867BD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2" y="3040381"/>
            <a:ext cx="7335836" cy="1907346"/>
          </a:xfrm>
        </p:spPr>
        <p:txBody>
          <a:bodyPr/>
          <a:lstStyle/>
          <a:p>
            <a:pPr algn="ctr"/>
            <a:r>
              <a:rPr lang="fr-FR" sz="3500" dirty="0">
                <a:solidFill>
                  <a:srgbClr val="002060"/>
                </a:solidFill>
                <a:latin typeface="+mn-lt"/>
              </a:rPr>
              <a:t>Présentation</a:t>
            </a:r>
            <a:br>
              <a:rPr lang="fr-FR" sz="3500" dirty="0">
                <a:solidFill>
                  <a:srgbClr val="002060"/>
                </a:solidFill>
                <a:latin typeface="+mn-lt"/>
              </a:rPr>
            </a:br>
            <a:r>
              <a:rPr lang="fr-FR" sz="3500" dirty="0">
                <a:solidFill>
                  <a:srgbClr val="002060"/>
                </a:solidFill>
                <a:latin typeface="+mn-lt"/>
              </a:rPr>
              <a:t> POEI et page employeur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D674-6A63-E4FE-C740-8C6269DFAD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41619" y="5915663"/>
            <a:ext cx="5448300" cy="1196975"/>
          </a:xfrm>
        </p:spPr>
        <p:txBody>
          <a:bodyPr/>
          <a:lstStyle/>
          <a:p>
            <a:r>
              <a:rPr lang="fr-FR" dirty="0"/>
              <a:t>Le 21 décembre 2024 </a:t>
            </a:r>
          </a:p>
        </p:txBody>
      </p:sp>
    </p:spTree>
    <p:extLst>
      <p:ext uri="{BB962C8B-B14F-4D97-AF65-F5344CB8AC3E}">
        <p14:creationId xmlns:p14="http://schemas.microsoft.com/office/powerpoint/2010/main" val="41812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195175-6A24-36F9-3966-A7BBB52A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0" y="516584"/>
            <a:ext cx="11354219" cy="53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AF0BC6-FD92-987E-4542-9A75D2A4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7" y="438806"/>
            <a:ext cx="11671606" cy="55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0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0615C0-105C-2358-C4D4-FA0A1D05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6" y="935421"/>
            <a:ext cx="11566589" cy="43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9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0FDBDE-84C3-B90B-3650-3E924D544406}"/>
              </a:ext>
            </a:extLst>
          </p:cNvPr>
          <p:cNvSpPr txBox="1"/>
          <p:nvPr/>
        </p:nvSpPr>
        <p:spPr>
          <a:xfrm>
            <a:off x="541259" y="2956370"/>
            <a:ext cx="8756399" cy="15234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dirty="0">
                <a:solidFill>
                  <a:srgbClr val="599D78"/>
                </a:solidFill>
                <a:latin typeface="+mj-lt"/>
                <a:ea typeface="Verdana" panose="020B0604030504040204" pitchFamily="34" charset="0"/>
              </a:rPr>
              <a:t>Comment ça marche ?</a:t>
            </a:r>
          </a:p>
          <a:p>
            <a:endParaRPr lang="fr-FR" sz="1200" b="1" dirty="0">
              <a:solidFill>
                <a:srgbClr val="599D78"/>
              </a:solidFill>
              <a:latin typeface="+mj-lt"/>
              <a:ea typeface="Verdana" panose="020B0604030504040204" pitchFamily="34" charset="0"/>
            </a:endParaRPr>
          </a:p>
          <a:p>
            <a:pPr marL="174625" algn="l">
              <a:buFont typeface="+mj-lt"/>
              <a:buAutoNum type="arabicPeriod"/>
            </a:pPr>
            <a:r>
              <a:rPr lang="fr-FR" sz="1300" b="1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 panose="020B0604030504040204" pitchFamily="34" charset="0"/>
              </a:rPr>
              <a:t>Vous déposez votre offre d’emploi en ligne sur notre site</a:t>
            </a:r>
          </a:p>
          <a:p>
            <a:pPr marL="174625" algn="l">
              <a:buFont typeface="+mj-lt"/>
              <a:buAutoNum type="arabicPeriod"/>
            </a:pPr>
            <a:r>
              <a:rPr lang="fr-FR" sz="1300" b="1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 panose="020B0604030504040204" pitchFamily="34" charset="0"/>
              </a:rPr>
              <a:t>Vous sélectionnez un candidat prêt à se former</a:t>
            </a:r>
          </a:p>
          <a:p>
            <a:pPr marL="174625" algn="l">
              <a:buFont typeface="+mj-lt"/>
              <a:buAutoNum type="arabicPeriod"/>
            </a:pPr>
            <a:r>
              <a:rPr lang="fr-FR" sz="1300" b="1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 panose="020B0604030504040204" pitchFamily="34" charset="0"/>
              </a:rPr>
              <a:t>Vous définissez un parcours de formation seul ou avec France Travail</a:t>
            </a:r>
          </a:p>
          <a:p>
            <a:pPr marL="174625">
              <a:buFont typeface="+mj-lt"/>
              <a:buAutoNum type="arabicPeriod"/>
            </a:pPr>
            <a:r>
              <a:rPr lang="fr-FR" sz="1300" b="1" dirty="0">
                <a:solidFill>
                  <a:srgbClr val="414042"/>
                </a:solidFill>
                <a:latin typeface="+mj-lt"/>
                <a:ea typeface="Verdana"/>
              </a:rPr>
              <a:t> </a:t>
            </a: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/>
              </a:rPr>
              <a:t>Vous signez une convention avant le début de la formation. Vous signez le contrat </a:t>
            </a:r>
            <a:br>
              <a:rPr lang="fr-FR" sz="1300" dirty="0">
                <a:solidFill>
                  <a:srgbClr val="414042"/>
                </a:solidFill>
                <a:latin typeface="+mj-lt"/>
                <a:ea typeface="Verdana"/>
              </a:rPr>
            </a:b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/>
              </a:rPr>
              <a:t>de</a:t>
            </a:r>
            <a:r>
              <a:rPr lang="fr-FR" sz="1300" dirty="0">
                <a:solidFill>
                  <a:srgbClr val="414042"/>
                </a:solidFill>
                <a:latin typeface="+mj-lt"/>
                <a:ea typeface="Verdana"/>
              </a:rPr>
              <a:t> </a:t>
            </a:r>
            <a:r>
              <a:rPr lang="fr-FR" sz="1300" b="0" i="0" dirty="0">
                <a:solidFill>
                  <a:srgbClr val="414042"/>
                </a:solidFill>
                <a:effectLst/>
                <a:latin typeface="+mj-lt"/>
                <a:ea typeface="Verdana"/>
              </a:rPr>
              <a:t>travail après la réalisation du bilan et l’aide est versée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916DC86-1B89-B8E0-2775-8CF904DB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08" y="611496"/>
            <a:ext cx="10102600" cy="910848"/>
          </a:xfrm>
        </p:spPr>
        <p:txBody>
          <a:bodyPr anchor="ctr"/>
          <a:lstStyle/>
          <a:p>
            <a:r>
              <a:rPr lang="fr-FR" sz="3000" dirty="0">
                <a:solidFill>
                  <a:srgbClr val="359362"/>
                </a:solidFill>
                <a:latin typeface="+mj-lt"/>
              </a:rPr>
              <a:t>Bénéficier d’une formation préalable à l’embauche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C19A9EA-9332-D274-4E95-1AFF9867160E}"/>
              </a:ext>
            </a:extLst>
          </p:cNvPr>
          <p:cNvSpPr txBox="1">
            <a:spLocks/>
          </p:cNvSpPr>
          <p:nvPr/>
        </p:nvSpPr>
        <p:spPr>
          <a:xfrm>
            <a:off x="540000" y="1479545"/>
            <a:ext cx="8565900" cy="1949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2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lang="en-US" sz="2400" kern="1200" spc="-20" dirty="0">
                <a:solidFill>
                  <a:schemeClr val="accent3"/>
                </a:solidFill>
                <a:latin typeface="Marianne Light" panose="020000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20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Marianne Light" panose="02000000000000000000" pitchFamily="2" charset="0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599D78"/>
                </a:solidFill>
                <a:latin typeface="+mj-lt"/>
                <a:ea typeface="Verdana" panose="020B0604030504040204" pitchFamily="34" charset="0"/>
              </a:rPr>
              <a:t>Faites monter en compétences votre candidat</a:t>
            </a:r>
          </a:p>
          <a:p>
            <a:endParaRPr lang="fr-FR" sz="1200" b="1" dirty="0">
              <a:solidFill>
                <a:srgbClr val="599D78"/>
              </a:solidFill>
              <a:latin typeface="+mj-lt"/>
              <a:ea typeface="Verdana" panose="020B0604030504040204" pitchFamily="34" charset="0"/>
            </a:endParaRPr>
          </a:p>
          <a:p>
            <a:pPr marL="649288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Formez votre candidat selon vos besoins</a:t>
            </a:r>
          </a:p>
          <a:p>
            <a:pPr marL="649288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Jusqu’à 400 heures de formation prises en charge par France Travail</a:t>
            </a:r>
          </a:p>
          <a:p>
            <a:pPr marL="649288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Faites votre demande en ligne et gérez vos demandes en cours</a:t>
            </a:r>
          </a:p>
          <a:p>
            <a:pPr marL="649288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14042"/>
                </a:solidFill>
                <a:latin typeface="+mj-lt"/>
                <a:ea typeface="Verdana" panose="020B0604030504040204" pitchFamily="34" charset="0"/>
              </a:rPr>
              <a:t>Votre conseiller peut vous accompagner tout au long du montage de la demande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5F76B790-9E72-C465-7F7E-FEF0D9A801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3C81738-A649-ADDE-9E7B-24689D4B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9092" y="2068832"/>
            <a:ext cx="2591958" cy="1623182"/>
          </a:xfrm>
          <a:prstGeom prst="rect">
            <a:avLst/>
          </a:prstGeom>
        </p:spPr>
      </p:pic>
      <p:pic>
        <p:nvPicPr>
          <p:cNvPr id="9" name="Picture 2" descr="Nettli">
            <a:extLst>
              <a:ext uri="{FF2B5EF4-FFF2-40B4-BE49-F238E27FC236}">
                <a16:creationId xmlns:a16="http://schemas.microsoft.com/office/drawing/2014/main" id="{BB78290D-7183-1207-DEF4-E59AAAAF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48" y="5188229"/>
            <a:ext cx="1182624" cy="8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57CA5046-7909-CDC1-50CC-132C42515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10" y="4834921"/>
            <a:ext cx="3379311" cy="16007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AB5BAEB8-0BB7-AD7C-C920-AEBB5C780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770" y="4883492"/>
            <a:ext cx="2838450" cy="15980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Nettli">
            <a:extLst>
              <a:ext uri="{FF2B5EF4-FFF2-40B4-BE49-F238E27FC236}">
                <a16:creationId xmlns:a16="http://schemas.microsoft.com/office/drawing/2014/main" id="{B9441C74-2F49-20BF-303E-56235C30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50" y="5256286"/>
            <a:ext cx="1182624" cy="8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noir, obscurité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29F677FF-E30C-3317-07F0-DB0A313E0D4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010" y="180000"/>
            <a:ext cx="431496" cy="431496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A7203FF-FD43-51B1-F321-FE70B2FD74BB}"/>
              </a:ext>
            </a:extLst>
          </p:cNvPr>
          <p:cNvSpPr txBox="1">
            <a:spLocks/>
          </p:cNvSpPr>
          <p:nvPr/>
        </p:nvSpPr>
        <p:spPr>
          <a:xfrm>
            <a:off x="296808" y="265436"/>
            <a:ext cx="5799192" cy="455067"/>
          </a:xfrm>
          <a:prstGeom prst="rect">
            <a:avLst/>
          </a:prstGeom>
          <a:solidFill>
            <a:srgbClr val="B4E2C7"/>
          </a:solidFill>
        </p:spPr>
        <p:txBody>
          <a:bodyPr vert="horz" lIns="180000" tIns="0" rIns="180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Tx/>
              <a:buNone/>
              <a:tabLst/>
              <a:defRPr sz="1000" b="0" i="0" kern="120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7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Tx/>
              <a:buNone/>
              <a:tabLst/>
              <a:defRPr sz="13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5718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Tx/>
              <a:buNone/>
              <a:tabLst/>
              <a:defRPr sz="13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65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Tx/>
              <a:buNone/>
              <a:tabLst/>
              <a:defRPr sz="13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43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Tx/>
              <a:buNone/>
              <a:tabLst/>
              <a:defRPr sz="13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9D72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OFFRE DE SERVICES France TRAVAIL</a:t>
            </a:r>
          </a:p>
        </p:txBody>
      </p:sp>
    </p:spTree>
    <p:extLst>
      <p:ext uri="{BB962C8B-B14F-4D97-AF65-F5344CB8AC3E}">
        <p14:creationId xmlns:p14="http://schemas.microsoft.com/office/powerpoint/2010/main" val="419568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7EEAA04-A484-4BD3-AEC6-BB7A4EC663E2}"/>
              </a:ext>
            </a:extLst>
          </p:cNvPr>
          <p:cNvSpPr/>
          <p:nvPr/>
        </p:nvSpPr>
        <p:spPr>
          <a:xfrm>
            <a:off x="256286" y="4171703"/>
            <a:ext cx="6738874" cy="202365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0CD8CB-3B5D-20F9-9E66-ABB2C23900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10356"/>
            <a:ext cx="387350" cy="387350"/>
          </a:xfrm>
          <a:solidFill>
            <a:srgbClr val="EB94C2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1B5668-B3AC-5C75-DDAA-EFDA41AB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4" y="69575"/>
            <a:ext cx="5988047" cy="1229914"/>
          </a:xfrm>
        </p:spPr>
        <p:txBody>
          <a:bodyPr/>
          <a:lstStyle/>
          <a:p>
            <a:r>
              <a:rPr lang="fr-FR" sz="2800" dirty="0"/>
              <a:t>Pages employeurs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C10175-04A0-E898-802E-60B2C47437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73" y="1036964"/>
            <a:ext cx="6392803" cy="23828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sz="1600" b="1" dirty="0">
                <a:solidFill>
                  <a:schemeClr val="accent1"/>
                </a:solidFill>
                <a:sym typeface="Marianne"/>
              </a:rPr>
              <a:t>Améliorer votre marque employeur grâce à une nouvelle page employeur </a:t>
            </a:r>
          </a:p>
          <a:p>
            <a:pPr>
              <a:lnSpc>
                <a:spcPct val="120000"/>
              </a:lnSpc>
            </a:pP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100" b="1" dirty="0">
                <a:solidFill>
                  <a:schemeClr val="tx2"/>
                </a:solidFill>
              </a:rPr>
              <a:t>Le nouveau service « Page employeur 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/>
              <a:t>Propose une présentation agrégée sur la logique de l’entreprise (SIREN)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</a:rPr>
              <a:t>Est renommé « Page Employeur » pour mieux inclure associations et organismes publics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</a:rPr>
              <a:t>Reprend des informations importées de l’INSEE (Tranche d’effectif, secteur d’activité)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/>
              <a:t>Permet aux employeurs d’ajouter et de renseigner des rubriques libres ou thématiques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/>
              <a:t>Les candidats/DE disposent d’une nouvelle page dédiée « Pages employeurs » permettant des recherches selon des critères et des filtres et avec une mise en avant d’employeurs qui recrutent selon des thématiques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F89F34-E7BD-2123-5C83-B8B9B1740F30}"/>
              </a:ext>
            </a:extLst>
          </p:cNvPr>
          <p:cNvSpPr txBox="1"/>
          <p:nvPr/>
        </p:nvSpPr>
        <p:spPr>
          <a:xfrm>
            <a:off x="493507" y="4237142"/>
            <a:ext cx="423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Les +</a:t>
            </a:r>
            <a:endParaRPr lang="fr-FR" sz="1400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3" name="Image 12" descr="Une image contenant chaise, meubles, art, dessin humoristique&#10;&#10;Description générée automatiquement">
            <a:extLst>
              <a:ext uri="{FF2B5EF4-FFF2-40B4-BE49-F238E27FC236}">
                <a16:creationId xmlns:a16="http://schemas.microsoft.com/office/drawing/2014/main" id="{AC4E41FD-F3AE-1E27-BAB0-4B6142032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4" y="5271717"/>
            <a:ext cx="1397158" cy="1053254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E56D996-CC39-6850-ABDF-B0314CDA2AF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4050812E-A3A1-DBC6-A7BA-9134EB3055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2296" y="6146298"/>
            <a:ext cx="479252" cy="4792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61B806-3A67-27E2-DB1C-55DE5F9E4A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09" r="6797"/>
          <a:stretch/>
        </p:blipFill>
        <p:spPr>
          <a:xfrm>
            <a:off x="7321016" y="735882"/>
            <a:ext cx="4435857" cy="373017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613B280-5B38-1148-CB92-5F5EF638D80C}"/>
              </a:ext>
            </a:extLst>
          </p:cNvPr>
          <p:cNvSpPr txBox="1"/>
          <p:nvPr/>
        </p:nvSpPr>
        <p:spPr>
          <a:xfrm>
            <a:off x="271588" y="4494230"/>
            <a:ext cx="6537364" cy="11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tx2"/>
                </a:solidFill>
              </a:rPr>
              <a:t>Présentation : </a:t>
            </a:r>
            <a:r>
              <a:rPr lang="fr-FR" sz="1200" dirty="0">
                <a:solidFill>
                  <a:schemeClr val="tx2"/>
                </a:solidFill>
              </a:rPr>
              <a:t>contenu commun à tous les établissements rattachés au même SIREN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tx2"/>
                </a:solidFill>
              </a:rPr>
              <a:t>Offres d’emploi : </a:t>
            </a:r>
            <a:r>
              <a:rPr lang="fr-FR" sz="1200" dirty="0">
                <a:solidFill>
                  <a:schemeClr val="tx2"/>
                </a:solidFill>
              </a:rPr>
              <a:t>affichage de toutes les offres d’emploi en cours sur l’ensemble des établissements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chemeClr val="tx2"/>
                </a:solidFill>
              </a:rPr>
              <a:t>Le contenu et l’agencement de l’onglet est personnalisable par l’employeur,</a:t>
            </a:r>
          </a:p>
        </p:txBody>
      </p:sp>
    </p:spTree>
    <p:extLst>
      <p:ext uri="{BB962C8B-B14F-4D97-AF65-F5344CB8AC3E}">
        <p14:creationId xmlns:p14="http://schemas.microsoft.com/office/powerpoint/2010/main" val="101572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6A0389-7218-FC77-AC95-52F9D0805AC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673EA94-5521-CF2D-CF64-0166CF91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434" y="3127649"/>
            <a:ext cx="6806379" cy="2185871"/>
          </a:xfrm>
        </p:spPr>
        <p:txBody>
          <a:bodyPr/>
          <a:lstStyle/>
          <a:p>
            <a:r>
              <a:rPr lang="fr-FR" dirty="0"/>
              <a:t>Mes contacts</a:t>
            </a:r>
            <a:br>
              <a:rPr lang="fr-FR" dirty="0"/>
            </a:br>
            <a:r>
              <a:rPr lang="fr-FR" dirty="0"/>
              <a:t>en agences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E58707-BC52-0E93-EB10-C6C5119BAAA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6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84D325-7826-327B-7443-DE1B9433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6" y="455623"/>
            <a:ext cx="11682448" cy="55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2B04FBC-8EEA-C32E-833D-0E309ED90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6589"/>
              </p:ext>
            </p:extLst>
          </p:nvPr>
        </p:nvGraphicFramePr>
        <p:xfrm>
          <a:off x="445737" y="246013"/>
          <a:ext cx="11467652" cy="5916700"/>
        </p:xfrm>
        <a:graphic>
          <a:graphicData uri="http://schemas.openxmlformats.org/drawingml/2006/table">
            <a:tbl>
              <a:tblPr/>
              <a:tblGrid>
                <a:gridCol w="3624090">
                  <a:extLst>
                    <a:ext uri="{9D8B030D-6E8A-4147-A177-3AD203B41FA5}">
                      <a16:colId xmlns:a16="http://schemas.microsoft.com/office/drawing/2014/main" val="3097940370"/>
                    </a:ext>
                  </a:extLst>
                </a:gridCol>
                <a:gridCol w="4737201">
                  <a:extLst>
                    <a:ext uri="{9D8B030D-6E8A-4147-A177-3AD203B41FA5}">
                      <a16:colId xmlns:a16="http://schemas.microsoft.com/office/drawing/2014/main" val="3381256157"/>
                    </a:ext>
                  </a:extLst>
                </a:gridCol>
                <a:gridCol w="3106361">
                  <a:extLst>
                    <a:ext uri="{9D8B030D-6E8A-4147-A177-3AD203B41FA5}">
                      <a16:colId xmlns:a16="http://schemas.microsoft.com/office/drawing/2014/main" val="3936266986"/>
                    </a:ext>
                  </a:extLst>
                </a:gridCol>
              </a:tblGrid>
              <a:tr h="3813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COORDONNEES SERVICES ENTREPRISES FRANCE TRAVAIL ILE-DE-FRANCE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31450"/>
                  </a:ext>
                </a:extLst>
              </a:tr>
              <a:tr h="3595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Essonne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84324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930869"/>
                  </a:ext>
                </a:extLst>
              </a:tr>
              <a:tr h="4358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AGENCE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ADRESSE MAIL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LIGNE DIRECTE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09926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Viry-Chatillon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entreprise.viry-chatillon@francetravail.net</a:t>
                      </a:r>
                      <a:endParaRPr lang="fr-FR" sz="1400" b="0" i="0" u="sng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01 69 12 29 04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72936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Corbeil-Essonnes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entreprise.corbeil@francetravail.net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01 60 89 79 68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25258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Dourdan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entreprise.dourdan@francetravail.net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01 69 27 15 37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04157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Etampes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entreprise.etampes@francetravail.net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01 69 78 12 24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98910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Juvisy-sur-Orge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entreprise.juvisy-sur-orge@francetravail.net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01 69 12 30 05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17587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Palaiseau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entreprise.palaiseau@francetravail.net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01 69 53 61 81 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34902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Arpajon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entreprise.arpajon@francetravail.net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01 69 26 12 65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73666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Yerres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entreprise.brunoy@francetravail.net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01 69 57 88 11 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3849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Evry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entreprise.evry@francetravail.net</a:t>
                      </a:r>
                      <a:endParaRPr lang="fr-FR" sz="1400" b="0" i="0" u="sng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01 60 87 44 51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41552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Longjumeau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entreprise.longjumeau@francetravail.net </a:t>
                      </a:r>
                      <a:endParaRPr lang="fr-FR" sz="1400" b="0" i="0" u="sng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01 69 79 92 16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10323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Bretigny-sur-Orge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entreprise.bretigny-sur-orge@francetravail.net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01 60 84 94 60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26492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Les Ulis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entreprise.les-ulis@francetravail.net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01 60 12 88 71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27520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Sainte-Genevieve-des-bois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entreprise.ste-genevieve-des-bois@francetravail.net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01 69 51 53 51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50116"/>
                  </a:ext>
                </a:extLst>
              </a:tr>
              <a:tr h="3159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Savigny-sur-Orge </a:t>
                      </a:r>
                      <a:endParaRPr lang="fr-FR" sz="14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sng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entreprise.savigny-sur-orge@francetravail.net</a:t>
                      </a:r>
                      <a:endParaRPr lang="fr-FR" sz="1400" b="0" i="0" u="sng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01 69 54 36 75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3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89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387CFA-8ACE-A50E-5DBD-3B7555D8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8" y="645860"/>
            <a:ext cx="10946679" cy="50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47D300-D93E-7D3F-6655-3C5FA2C5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1" y="166755"/>
            <a:ext cx="10434933" cy="59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6AF240-8652-75A6-0895-C9E8A089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4" y="491359"/>
            <a:ext cx="11354871" cy="5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9764"/>
      </p:ext>
    </p:extLst>
  </p:cSld>
  <p:clrMapOvr>
    <a:masterClrMapping/>
  </p:clrMapOvr>
</p:sld>
</file>

<file path=ppt/theme/theme1.xml><?xml version="1.0" encoding="utf-8"?>
<a:theme xmlns:a="http://schemas.openxmlformats.org/drawingml/2006/main" name="Portage 1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France Travail">
      <a:majorFont>
        <a:latin typeface="Marianne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rtage 2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E6E1DB"/>
    </a:dk1>
    <a:lt1>
      <a:srgbClr val="F5F2EE"/>
    </a:lt1>
    <a:dk2>
      <a:srgbClr val="0D1440"/>
    </a:dk2>
    <a:lt2>
      <a:srgbClr val="293378"/>
    </a:lt2>
    <a:accent1>
      <a:srgbClr val="7E58A0"/>
    </a:accent1>
    <a:accent2>
      <a:srgbClr val="FFCC52"/>
    </a:accent2>
    <a:accent3>
      <a:srgbClr val="406BDE"/>
    </a:accent3>
    <a:accent4>
      <a:srgbClr val="D96B00"/>
    </a:accent4>
    <a:accent5>
      <a:srgbClr val="D92424"/>
    </a:accent5>
    <a:accent6>
      <a:srgbClr val="5C0F38"/>
    </a:accent6>
    <a:hlink>
      <a:srgbClr val="467886"/>
    </a:hlink>
    <a:folHlink>
      <a:srgbClr val="96607D"/>
    </a:folHlink>
  </a:clrScheme>
</a:themeOverride>
</file>

<file path=docMetadata/LabelInfo.xml><?xml version="1.0" encoding="utf-8"?>
<clbl:labelList xmlns:clbl="http://schemas.microsoft.com/office/2020/mipLabelMetadata">
  <clbl:label id="{55a8600f-4ee6-4bb5-8f14-53589536b6df}" enabled="0" method="" siteId="{55a8600f-4ee6-4bb5-8f14-53589536b6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476</Words>
  <Application>Microsoft Office PowerPoint</Application>
  <PresentationFormat>Grand écran</PresentationFormat>
  <Paragraphs>77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Marianne</vt:lpstr>
      <vt:lpstr>Arial</vt:lpstr>
      <vt:lpstr>Wingdings</vt:lpstr>
      <vt:lpstr>Marianne Light</vt:lpstr>
      <vt:lpstr>Marianne Medium</vt:lpstr>
      <vt:lpstr>Portage 1</vt:lpstr>
      <vt:lpstr>Portage 2</vt:lpstr>
      <vt:lpstr>Présentation  POEI et page employeur</vt:lpstr>
      <vt:lpstr>Bénéficier d’une formation préalable à l’embauche</vt:lpstr>
      <vt:lpstr>Pages employeurs</vt:lpstr>
      <vt:lpstr>Mes contacts en agences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 Powerpoint Sous titre</dc:title>
  <dc:creator>Heitor Malheiro</dc:creator>
  <cp:lastModifiedBy>SORIAUX Emilie</cp:lastModifiedBy>
  <cp:revision>144</cp:revision>
  <dcterms:created xsi:type="dcterms:W3CDTF">2024-06-05T15:05:46Z</dcterms:created>
  <dcterms:modified xsi:type="dcterms:W3CDTF">2024-12-02T16:29:24Z</dcterms:modified>
</cp:coreProperties>
</file>